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Oswald Regular"/>
      <p:regular r:id="rId31"/>
      <p:bold r:id="rId32"/>
    </p:embeddedFont>
    <p:embeddedFont>
      <p:font typeface="Roboto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99C6EC-525A-40F6-86F4-121D381BBE83}">
  <a:tblStyle styleId="{F399C6EC-525A-40F6-86F4-121D381BBE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Regular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4.xml"/><Relationship Id="rId32" Type="http://schemas.openxmlformats.org/officeDocument/2006/relationships/font" Target="fonts/OswaldRegular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6.xml"/><Relationship Id="rId34" Type="http://schemas.openxmlformats.org/officeDocument/2006/relationships/font" Target="fonts/Roboto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break up into two slides??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af50e3e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af50e3e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fd08d83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fd08d83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f50e3e9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f50e3e9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1ea101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1ea101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f50e3e9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f50e3e9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f50e3e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f50e3e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f50e3e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f50e3e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af50e3e9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af50e3e9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f50e3e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f50e3e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f50e3e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f50e3e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f50e3e9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f50e3e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af50e3e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af50e3e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f50e3e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af50e3e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find a better axial in line photo (middle one)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af50e3e9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af50e3e9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f50e3e9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f50e3e9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2wcgBGbop36YT4ADXUJVpQG3X_S9BQM/view" TargetMode="External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nQioGzuraQNCOLy_-olveGGwKyXOYYpg/view" TargetMode="External"/><Relationship Id="rId5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23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.png"/><Relationship Id="rId8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jpg"/><Relationship Id="rId5" Type="http://schemas.openxmlformats.org/officeDocument/2006/relationships/image" Target="../media/image14.pn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76100"/>
            <a:ext cx="8520600" cy="6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Flight-Ready Electric Feed System</a:t>
            </a:r>
            <a:endParaRPr b="1"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70000" y="843675"/>
            <a:ext cx="6990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MME 2018-2019 Capstone Project</a:t>
            </a:r>
            <a:endParaRPr sz="22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12" y="1778799"/>
            <a:ext cx="2627225" cy="26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346100" y="1700900"/>
            <a:ext cx="4426800" cy="111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3C47D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SPONSORS:</a:t>
            </a:r>
            <a:endParaRPr sz="1800">
              <a:solidFill>
                <a:srgbClr val="93C47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 P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ortland State Aerospace Society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Oregon NASA Space Grant Consortium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346100" y="2982525"/>
            <a:ext cx="2627100" cy="762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800">
                <a:solidFill>
                  <a:srgbClr val="93C47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INDUSTRY ADVISOR:	</a:t>
            </a:r>
            <a:endParaRPr sz="1800">
              <a:solidFill>
                <a:srgbClr val="93C47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 Andrew Greenberg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346100" y="3909525"/>
            <a:ext cx="2627100" cy="76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3C47D"/>
                </a:solidFill>
                <a:latin typeface="Roboto Medium"/>
                <a:ea typeface="Roboto Medium"/>
                <a:cs typeface="Roboto Medium"/>
                <a:sym typeface="Roboto Medium"/>
              </a:rPr>
              <a:t>ACADEMIC ADVISOR:</a:t>
            </a:r>
            <a:endParaRPr sz="1800">
              <a:solidFill>
                <a:srgbClr val="93C47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Baldur Steingrimsson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977250" y="2982975"/>
            <a:ext cx="753900" cy="762000"/>
          </a:xfrm>
          <a:prstGeom prst="rtTriangl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5400000">
            <a:off x="6979200" y="3903550"/>
            <a:ext cx="750000" cy="762000"/>
          </a:xfrm>
          <a:prstGeom prst="rtTriangl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10800000">
            <a:off x="6977250" y="2982975"/>
            <a:ext cx="753900" cy="762000"/>
          </a:xfrm>
          <a:prstGeom prst="rtTriangle">
            <a:avLst/>
          </a:prstGeom>
          <a:solidFill>
            <a:srgbClr val="99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-5400000">
            <a:off x="6977250" y="3905500"/>
            <a:ext cx="753900" cy="762000"/>
          </a:xfrm>
          <a:prstGeom prst="rtTriangle">
            <a:avLst/>
          </a:prstGeom>
          <a:solidFill>
            <a:srgbClr val="99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1">
            <a:off x="4611688" y="-75261"/>
            <a:ext cx="4457050" cy="46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935075" y="822900"/>
            <a:ext cx="1162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swald Regular"/>
                <a:ea typeface="Oswald Regular"/>
                <a:cs typeface="Oswald Regular"/>
                <a:sym typeface="Oswald Regular"/>
              </a:rPr>
              <a:t>Impeller</a:t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75" y="1615400"/>
            <a:ext cx="7667301" cy="230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MANUFACTURING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1">
            <a:off x="4611688" y="-75261"/>
            <a:ext cx="4457050" cy="46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75" y="1781775"/>
            <a:ext cx="7940899" cy="2047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MANUFACTURING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935075" y="822900"/>
            <a:ext cx="20550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Oswald Regular"/>
                <a:ea typeface="Oswald Regular"/>
                <a:cs typeface="Oswald Regular"/>
                <a:sym typeface="Oswald Regular"/>
              </a:rPr>
              <a:t>Pump Case</a:t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4294967295" type="ctrTitle"/>
          </p:nvPr>
        </p:nvSpPr>
        <p:spPr>
          <a:xfrm>
            <a:off x="971100" y="288475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4" title="ESC_Fir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850" y="941525"/>
            <a:ext cx="5153476" cy="38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idx="4294967295" type="ctrTitle"/>
          </p:nvPr>
        </p:nvSpPr>
        <p:spPr>
          <a:xfrm>
            <a:off x="971100" y="288475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5" title="IMG_773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575" y="1056700"/>
            <a:ext cx="5605350" cy="36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979725" y="1035375"/>
            <a:ext cx="7812300" cy="364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979850" y="4535175"/>
            <a:ext cx="7812300" cy="1410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979850" y="4389638"/>
            <a:ext cx="7812300" cy="7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rot="9002396">
            <a:off x="6064125" y="527125"/>
            <a:ext cx="1235775" cy="1046500"/>
          </a:xfrm>
          <a:prstGeom prst="flowChartExtra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rot="1817096">
            <a:off x="7355248" y="-633927"/>
            <a:ext cx="43426" cy="63222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 rot="1833445">
            <a:off x="7486411" y="-463700"/>
            <a:ext cx="123328" cy="6148251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 rot="1832436">
            <a:off x="7707160" y="-19817"/>
            <a:ext cx="139329" cy="5667185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 rot="1867770">
            <a:off x="4521888" y="3818662"/>
            <a:ext cx="1235775" cy="1046500"/>
          </a:xfrm>
          <a:prstGeom prst="flowChartExtra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 rot="9002396">
            <a:off x="8238525" y="1831875"/>
            <a:ext cx="1235775" cy="1046500"/>
          </a:xfrm>
          <a:prstGeom prst="flowChartExtra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5400000">
            <a:off x="5470550" y="3981975"/>
            <a:ext cx="1235775" cy="1046500"/>
          </a:xfrm>
          <a:prstGeom prst="flowChartExtra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5400000">
            <a:off x="7965125" y="917525"/>
            <a:ext cx="1235775" cy="1046500"/>
          </a:xfrm>
          <a:prstGeom prst="flowChartExtra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211550" y="1190025"/>
            <a:ext cx="3600900" cy="18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WEIGHT REDUCTION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Case Geometry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Integrated Motor Assembly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Reduce Hardware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4294967295" type="ctrTitle"/>
          </p:nvPr>
        </p:nvSpPr>
        <p:spPr>
          <a:xfrm>
            <a:off x="971100" y="288475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CONTINUATION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6"/>
          <p:cNvSpPr/>
          <p:nvPr/>
        </p:nvSpPr>
        <p:spPr>
          <a:xfrm rot="5400000">
            <a:off x="7860000" y="3818650"/>
            <a:ext cx="1235775" cy="1046500"/>
          </a:xfrm>
          <a:prstGeom prst="flowChartExtra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 rot="-5400000">
            <a:off x="6665275" y="3818650"/>
            <a:ext cx="1235775" cy="1046500"/>
          </a:xfrm>
          <a:prstGeom prst="flowChartExtra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 rot="9002396">
            <a:off x="8238525" y="3241400"/>
            <a:ext cx="1235775" cy="1046500"/>
          </a:xfrm>
          <a:prstGeom prst="flowChartExtra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 rot="5400000">
            <a:off x="7860000" y="2409125"/>
            <a:ext cx="1235775" cy="1046500"/>
          </a:xfrm>
          <a:prstGeom prst="flowChartExtra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 rot="-5400000">
            <a:off x="6665275" y="2409125"/>
            <a:ext cx="1235775" cy="1046500"/>
          </a:xfrm>
          <a:prstGeom prst="flowChartExtra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 rot="5400000">
            <a:off x="6609625" y="3097375"/>
            <a:ext cx="1235775" cy="1046500"/>
          </a:xfrm>
          <a:prstGeom prst="flowChartExtra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 rot="5400000">
            <a:off x="6609638" y="4556025"/>
            <a:ext cx="1235775" cy="1046500"/>
          </a:xfrm>
          <a:prstGeom prst="flowChartExtra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 rot="8986911">
            <a:off x="5715475" y="3241400"/>
            <a:ext cx="1235775" cy="1046500"/>
          </a:xfrm>
          <a:prstGeom prst="flowChartExtra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 rot="5400000">
            <a:off x="6665275" y="1687850"/>
            <a:ext cx="1235775" cy="1046500"/>
          </a:xfrm>
          <a:prstGeom prst="flowChartExtra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 rot="9002396">
            <a:off x="5765663" y="1831875"/>
            <a:ext cx="1235775" cy="1046500"/>
          </a:xfrm>
          <a:prstGeom prst="flowChartExtra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 rot="-8900948">
            <a:off x="5168300" y="1069300"/>
            <a:ext cx="1235775" cy="1046500"/>
          </a:xfrm>
          <a:prstGeom prst="flowChartExtra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 b="4927" l="15052" r="5430" t="3143"/>
          <a:stretch/>
        </p:blipFill>
        <p:spPr>
          <a:xfrm>
            <a:off x="5167913" y="1344125"/>
            <a:ext cx="3184050" cy="31172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979725" y="1035375"/>
            <a:ext cx="7812300" cy="364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979850" y="4535175"/>
            <a:ext cx="7812300" cy="1410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979850" y="4389638"/>
            <a:ext cx="7812300" cy="7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1196350" y="1235675"/>
            <a:ext cx="42603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AIRFRAME INTEGRATION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Develop mounting system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Design Internal Piping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Identify Flow losses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➢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Sensor integration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idx="4294967295" type="ctrTitle"/>
          </p:nvPr>
        </p:nvSpPr>
        <p:spPr>
          <a:xfrm>
            <a:off x="971100" y="288475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CONTINUATION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6473" r="6863" t="0"/>
          <a:stretch/>
        </p:blipFill>
        <p:spPr>
          <a:xfrm>
            <a:off x="4833625" y="1657613"/>
            <a:ext cx="3697546" cy="239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2148300" y="1229075"/>
            <a:ext cx="4861200" cy="328440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38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2294550" y="1357475"/>
            <a:ext cx="4554900" cy="3026100"/>
          </a:xfrm>
          <a:prstGeom prst="rect">
            <a:avLst/>
          </a:prstGeom>
          <a:solidFill>
            <a:srgbClr val="274E1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Portland State Aerospace Society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Oregon Space Grant </a:t>
            </a:r>
            <a:r>
              <a:rPr lang="en">
                <a:solidFill>
                  <a:srgbClr val="FFFFFF"/>
                </a:solidFill>
              </a:rPr>
              <a:t>Consortium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Andrew Greenberg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Rebecca Routson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Mike Chuning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Baldur Steingrimsson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Portland State MME Department</a:t>
            </a:r>
            <a:r>
              <a:rPr lang="en"/>
              <a:t> 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355" y="2132050"/>
            <a:ext cx="1370650" cy="13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b="12796" l="14139" r="14482" t="12975"/>
          <a:stretch/>
        </p:blipFill>
        <p:spPr>
          <a:xfrm>
            <a:off x="464775" y="2132050"/>
            <a:ext cx="1420200" cy="14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4195" r="5380" t="0"/>
          <a:stretch/>
        </p:blipFill>
        <p:spPr>
          <a:xfrm>
            <a:off x="1341412" y="1517025"/>
            <a:ext cx="2449297" cy="32024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Google Shape;71;p14"/>
          <p:cNvGraphicFramePr/>
          <p:nvPr/>
        </p:nvGraphicFramePr>
        <p:xfrm>
          <a:off x="1341413" y="87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{F399C6EC-525A-40F6-86F4-121D381BBE83}</a:tableStyleId>
              </a:tblPr>
              <a:tblGrid>
                <a:gridCol w="1033825"/>
                <a:gridCol w="1069650"/>
                <a:gridCol w="972000"/>
                <a:gridCol w="1247200"/>
                <a:gridCol w="1291650"/>
                <a:gridCol w="1114025"/>
              </a:tblGrid>
              <a:tr h="33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Shayli Elrod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Julio Garcia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Henry Ju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Nick Sheldon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Jonas Mendoza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Philip Wahl</a:t>
                      </a:r>
                      <a:endParaRPr sz="1200">
                        <a:solidFill>
                          <a:srgbClr val="434343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209" y="1361147"/>
            <a:ext cx="3658800" cy="378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775" y="1517026"/>
            <a:ext cx="2238133" cy="16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15254" l="0" r="0" t="0"/>
          <a:stretch/>
        </p:blipFill>
        <p:spPr>
          <a:xfrm>
            <a:off x="3921788" y="3296925"/>
            <a:ext cx="2238123" cy="14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8">
            <a:alphaModFix/>
          </a:blip>
          <a:srcRect b="10816" l="14341" r="8924" t="7363"/>
          <a:stretch/>
        </p:blipFill>
        <p:spPr>
          <a:xfrm>
            <a:off x="6290982" y="3296925"/>
            <a:ext cx="1778808" cy="14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9">
            <a:alphaModFix/>
          </a:blip>
          <a:srcRect b="0" l="6153" r="13929" t="0"/>
          <a:stretch/>
        </p:blipFill>
        <p:spPr>
          <a:xfrm>
            <a:off x="6334875" y="1567500"/>
            <a:ext cx="1734899" cy="162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009300" y="1013125"/>
            <a:ext cx="4031700" cy="344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1251900" y="1478650"/>
            <a:ext cx="40950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Proposal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Requirements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Design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Manufacturing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Continuation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PRESENTATION AGENDA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5211034" y="1189040"/>
            <a:ext cx="3932956" cy="406577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 rot="5400000">
            <a:off x="5007525" y="1046575"/>
            <a:ext cx="3440100" cy="337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979725" y="1035375"/>
            <a:ext cx="7634100" cy="364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271925" y="1265175"/>
            <a:ext cx="69732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SPONSOR</a:t>
            </a:r>
            <a:endParaRPr>
              <a:solidFill>
                <a:srgbClr val="38761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Portland State Aerospace Society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PROPOSAL</a:t>
            </a:r>
            <a:endParaRPr>
              <a:solidFill>
                <a:srgbClr val="38761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Develop an Electric Feed System to pump two propellants for 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a liquid rocket engine. 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CAPSTONE PROPOSAL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979847" y="4535175"/>
            <a:ext cx="7634100" cy="1410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979847" y="4389638"/>
            <a:ext cx="7634100" cy="7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525" y="3292550"/>
            <a:ext cx="1005578" cy="9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979725" y="1031275"/>
            <a:ext cx="8164200" cy="343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CUSTOMER REQUIREMENTS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2185" l="628" r="1100" t="2367"/>
          <a:stretch/>
        </p:blipFill>
        <p:spPr>
          <a:xfrm>
            <a:off x="1201550" y="1280700"/>
            <a:ext cx="7040452" cy="29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979725" y="1031275"/>
            <a:ext cx="8164200" cy="343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ENGINEERING REQUIREMENTS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813" y="1252098"/>
            <a:ext cx="6802559" cy="29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1124450" y="1001975"/>
            <a:ext cx="6724500" cy="3900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1413912" y="1591921"/>
            <a:ext cx="1364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CONCEPTION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901" y="3216855"/>
            <a:ext cx="2079629" cy="14902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916" y="1291450"/>
            <a:ext cx="3142317" cy="172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459" y="3224787"/>
            <a:ext cx="1950958" cy="14902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4345" y="3221730"/>
            <a:ext cx="1613906" cy="14963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5" name="Google Shape;125;p19"/>
          <p:cNvCxnSpPr>
            <a:endCxn id="121" idx="0"/>
          </p:cNvCxnSpPr>
          <p:nvPr/>
        </p:nvCxnSpPr>
        <p:spPr>
          <a:xfrm flipH="1">
            <a:off x="2453715" y="2759955"/>
            <a:ext cx="884700" cy="4569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19"/>
          <p:cNvCxnSpPr>
            <a:endCxn id="123" idx="0"/>
          </p:cNvCxnSpPr>
          <p:nvPr/>
        </p:nvCxnSpPr>
        <p:spPr>
          <a:xfrm>
            <a:off x="4699338" y="2884287"/>
            <a:ext cx="9600" cy="340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9"/>
          <p:cNvCxnSpPr>
            <a:endCxn id="124" idx="0"/>
          </p:cNvCxnSpPr>
          <p:nvPr/>
        </p:nvCxnSpPr>
        <p:spPr>
          <a:xfrm>
            <a:off x="5767698" y="2448930"/>
            <a:ext cx="963600" cy="7728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/>
          <p:nvPr/>
        </p:nvSpPr>
        <p:spPr>
          <a:xfrm>
            <a:off x="8355525" y="1001875"/>
            <a:ext cx="294900" cy="3900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8737900" y="1001875"/>
            <a:ext cx="294900" cy="3900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954788" y="1001875"/>
            <a:ext cx="294900" cy="3900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1009300" y="1013125"/>
            <a:ext cx="4031700" cy="344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5400000">
            <a:off x="4925225" y="1117625"/>
            <a:ext cx="3451200" cy="3219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220950" y="1107600"/>
            <a:ext cx="33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IPA PUMP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3.0</a:t>
            </a: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” Impeller Diameter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35,700 RPM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1.7 kW Power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FlowServe Type 15 Seal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Stainless Thrust Bearing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6061 Aluminum Case and Impeller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475" y="1276394"/>
            <a:ext cx="3373200" cy="3078806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1009300" y="1013125"/>
            <a:ext cx="4031700" cy="3440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 rot="5400000">
            <a:off x="4925225" y="1117625"/>
            <a:ext cx="3451200" cy="3219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229725" y="1096800"/>
            <a:ext cx="34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LOX PUMP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2.5” Impeller Diameter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24,300 RPM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2.1 kW</a:t>
            </a: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Power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Teflon Seal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BOCA Ceramic Bearing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Stainless Thrust Bearing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➢"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6061 Aluminum Case and Impeller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6" y="143725"/>
            <a:ext cx="600450" cy="47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4294967295" type="ctrTitle"/>
          </p:nvPr>
        </p:nvSpPr>
        <p:spPr>
          <a:xfrm>
            <a:off x="879475" y="232800"/>
            <a:ext cx="85206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475" y="1275575"/>
            <a:ext cx="3470100" cy="3103648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